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7" r:id="rId4"/>
    <p:sldId id="268" r:id="rId5"/>
    <p:sldId id="269" r:id="rId6"/>
    <p:sldId id="274" r:id="rId7"/>
    <p:sldId id="272" r:id="rId8"/>
    <p:sldId id="260" r:id="rId9"/>
    <p:sldId id="261" r:id="rId10"/>
    <p:sldId id="270" r:id="rId11"/>
    <p:sldId id="271" r:id="rId12"/>
    <p:sldId id="273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27B69-1110-4000-B362-E7E45D557C94}" v="5" dt="2023-06-24T23:52:13.049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9" autoAdjust="0"/>
  </p:normalViewPr>
  <p:slideViewPr>
    <p:cSldViewPr>
      <p:cViewPr varScale="1">
        <p:scale>
          <a:sx n="111" d="100"/>
          <a:sy n="111" d="100"/>
        </p:scale>
        <p:origin x="594" y="9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nett Fife" userId="e88deba5516ce908" providerId="LiveId" clId="{18027B69-1110-4000-B362-E7E45D557C94}"/>
    <pc:docChg chg="undo custSel addSld modSld">
      <pc:chgData name="Bennett Fife" userId="e88deba5516ce908" providerId="LiveId" clId="{18027B69-1110-4000-B362-E7E45D557C94}" dt="2023-06-25T00:02:50.590" v="96" actId="20577"/>
      <pc:docMkLst>
        <pc:docMk/>
      </pc:docMkLst>
      <pc:sldChg chg="modSp mod">
        <pc:chgData name="Bennett Fife" userId="e88deba5516ce908" providerId="LiveId" clId="{18027B69-1110-4000-B362-E7E45D557C94}" dt="2023-06-24T23:57:03.470" v="64" actId="20577"/>
        <pc:sldMkLst>
          <pc:docMk/>
          <pc:sldMk cId="1920111014" sldId="256"/>
        </pc:sldMkLst>
        <pc:spChg chg="mod">
          <ac:chgData name="Bennett Fife" userId="e88deba5516ce908" providerId="LiveId" clId="{18027B69-1110-4000-B362-E7E45D557C94}" dt="2023-06-24T23:57:03.470" v="64" actId="20577"/>
          <ac:spMkLst>
            <pc:docMk/>
            <pc:sldMk cId="1920111014" sldId="256"/>
            <ac:spMk id="2" creationId="{00000000-0000-0000-0000-000000000000}"/>
          </ac:spMkLst>
        </pc:spChg>
      </pc:sldChg>
      <pc:sldChg chg="modSp mod">
        <pc:chgData name="Bennett Fife" userId="e88deba5516ce908" providerId="LiveId" clId="{18027B69-1110-4000-B362-E7E45D557C94}" dt="2023-06-24T23:57:31.992" v="74" actId="20577"/>
        <pc:sldMkLst>
          <pc:docMk/>
          <pc:sldMk cId="2128536031" sldId="257"/>
        </pc:sldMkLst>
        <pc:spChg chg="mod">
          <ac:chgData name="Bennett Fife" userId="e88deba5516ce908" providerId="LiveId" clId="{18027B69-1110-4000-B362-E7E45D557C94}" dt="2023-06-24T23:57:31.992" v="74" actId="20577"/>
          <ac:spMkLst>
            <pc:docMk/>
            <pc:sldMk cId="2128536031" sldId="257"/>
            <ac:spMk id="13" creationId="{00000000-0000-0000-0000-000000000000}"/>
          </ac:spMkLst>
        </pc:spChg>
      </pc:sldChg>
      <pc:sldChg chg="modSp mod">
        <pc:chgData name="Bennett Fife" userId="e88deba5516ce908" providerId="LiveId" clId="{18027B69-1110-4000-B362-E7E45D557C94}" dt="2023-06-25T00:02:25.566" v="92" actId="20577"/>
        <pc:sldMkLst>
          <pc:docMk/>
          <pc:sldMk cId="4135151317" sldId="260"/>
        </pc:sldMkLst>
        <pc:spChg chg="mod">
          <ac:chgData name="Bennett Fife" userId="e88deba5516ce908" providerId="LiveId" clId="{18027B69-1110-4000-B362-E7E45D557C94}" dt="2023-06-25T00:02:25.566" v="92" actId="20577"/>
          <ac:spMkLst>
            <pc:docMk/>
            <pc:sldMk cId="4135151317" sldId="260"/>
            <ac:spMk id="9" creationId="{8D8B7D75-5577-1882-930F-AA533050E119}"/>
          </ac:spMkLst>
        </pc:spChg>
      </pc:sldChg>
      <pc:sldChg chg="modSp mod">
        <pc:chgData name="Bennett Fife" userId="e88deba5516ce908" providerId="LiveId" clId="{18027B69-1110-4000-B362-E7E45D557C94}" dt="2023-06-25T00:02:50.590" v="96" actId="20577"/>
        <pc:sldMkLst>
          <pc:docMk/>
          <pc:sldMk cId="2215894925" sldId="261"/>
        </pc:sldMkLst>
        <pc:spChg chg="mod">
          <ac:chgData name="Bennett Fife" userId="e88deba5516ce908" providerId="LiveId" clId="{18027B69-1110-4000-B362-E7E45D557C94}" dt="2023-06-25T00:02:50.590" v="96" actId="20577"/>
          <ac:spMkLst>
            <pc:docMk/>
            <pc:sldMk cId="2215894925" sldId="261"/>
            <ac:spMk id="4" creationId="{90EB57AB-4675-4E56-CD9C-3342C186042D}"/>
          </ac:spMkLst>
        </pc:spChg>
      </pc:sldChg>
      <pc:sldChg chg="modSp mod">
        <pc:chgData name="Bennett Fife" userId="e88deba5516ce908" providerId="LiveId" clId="{18027B69-1110-4000-B362-E7E45D557C94}" dt="2023-06-24T23:58:53.768" v="75" actId="20577"/>
        <pc:sldMkLst>
          <pc:docMk/>
          <pc:sldMk cId="223730991" sldId="268"/>
        </pc:sldMkLst>
        <pc:spChg chg="mod">
          <ac:chgData name="Bennett Fife" userId="e88deba5516ce908" providerId="LiveId" clId="{18027B69-1110-4000-B362-E7E45D557C94}" dt="2023-06-24T23:58:53.768" v="75" actId="20577"/>
          <ac:spMkLst>
            <pc:docMk/>
            <pc:sldMk cId="223730991" sldId="268"/>
            <ac:spMk id="5" creationId="{00000000-0000-0000-0000-000000000000}"/>
          </ac:spMkLst>
        </pc:spChg>
      </pc:sldChg>
      <pc:sldChg chg="modSp mod">
        <pc:chgData name="Bennett Fife" userId="e88deba5516ce908" providerId="LiveId" clId="{18027B69-1110-4000-B362-E7E45D557C94}" dt="2023-06-25T00:00:06.740" v="86" actId="1076"/>
        <pc:sldMkLst>
          <pc:docMk/>
          <pc:sldMk cId="1989555738" sldId="269"/>
        </pc:sldMkLst>
        <pc:spChg chg="mod">
          <ac:chgData name="Bennett Fife" userId="e88deba5516ce908" providerId="LiveId" clId="{18027B69-1110-4000-B362-E7E45D557C94}" dt="2023-06-25T00:00:02.116" v="85" actId="14100"/>
          <ac:spMkLst>
            <pc:docMk/>
            <pc:sldMk cId="1989555738" sldId="269"/>
            <ac:spMk id="5" creationId="{1CECED1A-95B3-1D23-B7AF-7BF02A6AF4CC}"/>
          </ac:spMkLst>
        </pc:spChg>
        <pc:picChg chg="mod">
          <ac:chgData name="Bennett Fife" userId="e88deba5516ce908" providerId="LiveId" clId="{18027B69-1110-4000-B362-E7E45D557C94}" dt="2023-06-25T00:00:06.740" v="86" actId="1076"/>
          <ac:picMkLst>
            <pc:docMk/>
            <pc:sldMk cId="1989555738" sldId="269"/>
            <ac:picMk id="10" creationId="{B0796134-9BFB-B387-946A-30EB00AFFB47}"/>
          </ac:picMkLst>
        </pc:picChg>
      </pc:sldChg>
      <pc:sldChg chg="addSp delSp modSp new mod">
        <pc:chgData name="Bennett Fife" userId="e88deba5516ce908" providerId="LiveId" clId="{18027B69-1110-4000-B362-E7E45D557C94}" dt="2023-06-24T23:53:10.562" v="50" actId="1076"/>
        <pc:sldMkLst>
          <pc:docMk/>
          <pc:sldMk cId="969114542" sldId="274"/>
        </pc:sldMkLst>
        <pc:spChg chg="mod">
          <ac:chgData name="Bennett Fife" userId="e88deba5516ce908" providerId="LiveId" clId="{18027B69-1110-4000-B362-E7E45D557C94}" dt="2023-06-24T23:53:02.735" v="49" actId="20577"/>
          <ac:spMkLst>
            <pc:docMk/>
            <pc:sldMk cId="969114542" sldId="274"/>
            <ac:spMk id="2" creationId="{62512DEB-E8F3-79EA-FAD6-09C8008B3585}"/>
          </ac:spMkLst>
        </pc:spChg>
        <pc:spChg chg="mod">
          <ac:chgData name="Bennett Fife" userId="e88deba5516ce908" providerId="LiveId" clId="{18027B69-1110-4000-B362-E7E45D557C94}" dt="2023-06-24T23:53:10.562" v="50" actId="1076"/>
          <ac:spMkLst>
            <pc:docMk/>
            <pc:sldMk cId="969114542" sldId="274"/>
            <ac:spMk id="3" creationId="{FAE26DD5-E878-09E0-D085-FCBBF5081E71}"/>
          </ac:spMkLst>
        </pc:spChg>
        <pc:spChg chg="del">
          <ac:chgData name="Bennett Fife" userId="e88deba5516ce908" providerId="LiveId" clId="{18027B69-1110-4000-B362-E7E45D557C94}" dt="2023-06-24T23:51:53.703" v="36" actId="478"/>
          <ac:spMkLst>
            <pc:docMk/>
            <pc:sldMk cId="969114542" sldId="274"/>
            <ac:spMk id="4" creationId="{6078A100-B33B-6F45-2339-7627BEC26229}"/>
          </ac:spMkLst>
        </pc:spChg>
        <pc:spChg chg="add del mod">
          <ac:chgData name="Bennett Fife" userId="e88deba5516ce908" providerId="LiveId" clId="{18027B69-1110-4000-B362-E7E45D557C94}" dt="2023-06-24T23:51:14.342" v="27"/>
          <ac:spMkLst>
            <pc:docMk/>
            <pc:sldMk cId="969114542" sldId="274"/>
            <ac:spMk id="5" creationId="{D4794423-F82B-F0A7-8AC7-E08D987B05D4}"/>
          </ac:spMkLst>
        </pc:spChg>
        <pc:spChg chg="add mod">
          <ac:chgData name="Bennett Fife" userId="e88deba5516ce908" providerId="LiveId" clId="{18027B69-1110-4000-B362-E7E45D557C94}" dt="2023-06-24T23:52:32.497" v="43" actId="1076"/>
          <ac:spMkLst>
            <pc:docMk/>
            <pc:sldMk cId="969114542" sldId="274"/>
            <ac:spMk id="9" creationId="{33A09B85-EEFD-4B32-440C-9205B8852D16}"/>
          </ac:spMkLst>
        </pc:spChg>
        <pc:picChg chg="add mod">
          <ac:chgData name="Bennett Fife" userId="e88deba5516ce908" providerId="LiveId" clId="{18027B69-1110-4000-B362-E7E45D557C94}" dt="2023-06-24T23:52:02.763" v="37" actId="1076"/>
          <ac:picMkLst>
            <pc:docMk/>
            <pc:sldMk cId="969114542" sldId="274"/>
            <ac:picMk id="6" creationId="{96D38317-4DBF-EF8A-6F5B-C82F5BDF71C6}"/>
          </ac:picMkLst>
        </pc:picChg>
        <pc:picChg chg="add mod">
          <ac:chgData name="Bennett Fife" userId="e88deba5516ce908" providerId="LiveId" clId="{18027B69-1110-4000-B362-E7E45D557C94}" dt="2023-06-24T23:52:02.763" v="37" actId="1076"/>
          <ac:picMkLst>
            <pc:docMk/>
            <pc:sldMk cId="969114542" sldId="274"/>
            <ac:picMk id="7" creationId="{BD3F9EBE-CF93-F7A2-88A5-F69400406B41}"/>
          </ac:picMkLst>
        </pc:picChg>
        <pc:cxnChg chg="add mod">
          <ac:chgData name="Bennett Fife" userId="e88deba5516ce908" providerId="LiveId" clId="{18027B69-1110-4000-B362-E7E45D557C94}" dt="2023-06-24T23:52:40.527" v="44" actId="1076"/>
          <ac:cxnSpMkLst>
            <pc:docMk/>
            <pc:sldMk cId="969114542" sldId="274"/>
            <ac:cxnSpMk id="8" creationId="{C4F653D2-7AC9-CD14-1773-41BFAF717399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6/24/2023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6/24/2023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6/24/2023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6/24/2023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6/24/2023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5ORuTAnjwo?feature=oembed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1" y="1904999"/>
            <a:ext cx="9753599" cy="2667000"/>
          </a:xfrm>
        </p:spPr>
        <p:txBody>
          <a:bodyPr/>
          <a:lstStyle/>
          <a:p>
            <a:pPr algn="ctr"/>
            <a:r>
              <a:rPr lang="en-US" dirty="0"/>
              <a:t>Using SQL Queries</a:t>
            </a:r>
          </a:p>
        </p:txBody>
      </p:sp>
      <p:pic>
        <p:nvPicPr>
          <p:cNvPr id="7" name="Picture 6" descr="A logo of a baseball team&#10;&#10;Description automatically generated with low confidence">
            <a:extLst>
              <a:ext uri="{FF2B5EF4-FFF2-40B4-BE49-F238E27FC236}">
                <a16:creationId xmlns:a16="http://schemas.microsoft.com/office/drawing/2014/main" id="{8A73FB95-7E58-5E92-88BF-D1D346FAAC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2142">
            <a:off x="1910671" y="490254"/>
            <a:ext cx="2787687" cy="2803174"/>
          </a:xfrm>
          <a:prstGeom prst="rect">
            <a:avLst/>
          </a:prstGeom>
        </p:spPr>
      </p:pic>
      <p:pic>
        <p:nvPicPr>
          <p:cNvPr id="9" name="Picture 8" descr="A basket full of vegetables&#10;&#10;Description automatically generated with low confidence">
            <a:extLst>
              <a:ext uri="{FF2B5EF4-FFF2-40B4-BE49-F238E27FC236}">
                <a16:creationId xmlns:a16="http://schemas.microsoft.com/office/drawing/2014/main" id="{6DA3EF9A-4470-A09C-1615-DAE979543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663">
            <a:off x="6881845" y="850004"/>
            <a:ext cx="3367409" cy="2109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2D00A-01B0-1773-6EB4-015065B65413}"/>
              </a:ext>
            </a:extLst>
          </p:cNvPr>
          <p:cNvSpPr txBox="1"/>
          <p:nvPr/>
        </p:nvSpPr>
        <p:spPr>
          <a:xfrm>
            <a:off x="1636846" y="5009338"/>
            <a:ext cx="880097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From analyzing the Seattle Mariner’s player statistics to running a small produce store. Databases are needed everywhere!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Business Can’t Run Without Employees!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71BB9-E2ED-FD5C-0F96-AB06E58AD65F}"/>
              </a:ext>
            </a:extLst>
          </p:cNvPr>
          <p:cNvSpPr txBox="1"/>
          <p:nvPr/>
        </p:nvSpPr>
        <p:spPr>
          <a:xfrm>
            <a:off x="2703512" y="1828800"/>
            <a:ext cx="6781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Employees are the heart of a business, so we need to take care of them!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49D155-FFB5-A45D-6D00-FFEC289AD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4159112"/>
            <a:ext cx="3886200" cy="200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6BC65D9-FF6E-5E22-B42A-46032C60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077" y="3113322"/>
            <a:ext cx="5181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F52F3E-1989-C046-E17C-8A431F9CDC96}"/>
              </a:ext>
            </a:extLst>
          </p:cNvPr>
          <p:cNvSpPr txBox="1"/>
          <p:nvPr/>
        </p:nvSpPr>
        <p:spPr>
          <a:xfrm>
            <a:off x="6094412" y="4916243"/>
            <a:ext cx="51816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I can check on my employees, and make sure they are being paid fairly. We can see average wages by position along side current personal wages!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0934D-6A0D-42CC-4DC3-BCDEE02883C4}"/>
              </a:ext>
            </a:extLst>
          </p:cNvPr>
          <p:cNvSpPr txBox="1"/>
          <p:nvPr/>
        </p:nvSpPr>
        <p:spPr>
          <a:xfrm>
            <a:off x="569912" y="3165602"/>
            <a:ext cx="4876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With simple summary queries, joins, and an OVER statement… 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F8131F1-8E7B-2670-1CBD-5F625D07DEA8}"/>
              </a:ext>
            </a:extLst>
          </p:cNvPr>
          <p:cNvCxnSpPr>
            <a:cxnSpLocks/>
          </p:cNvCxnSpPr>
          <p:nvPr/>
        </p:nvCxnSpPr>
        <p:spPr>
          <a:xfrm flipV="1">
            <a:off x="5134610" y="4151666"/>
            <a:ext cx="792268" cy="749230"/>
          </a:xfrm>
          <a:prstGeom prst="bentConnector3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Denver organic fruit basket">
            <a:extLst>
              <a:ext uri="{FF2B5EF4-FFF2-40B4-BE49-F238E27FC236}">
                <a16:creationId xmlns:a16="http://schemas.microsoft.com/office/drawing/2014/main" id="{0CEA1207-A193-F7D2-34F8-B3406380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759905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12,400+ Grocery Store Employee Stock Photos, Pictures &amp; Royalty-Free Images  - iStock | Grocery store employee mask, Grocery store employee wearing  mask, Grocery store employee full length">
            <a:extLst>
              <a:ext uri="{FF2B5EF4-FFF2-40B4-BE49-F238E27FC236}">
                <a16:creationId xmlns:a16="http://schemas.microsoft.com/office/drawing/2014/main" id="{C6FB8738-A8B5-4BE2-7CCC-A853ADE9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12" y="1702485"/>
            <a:ext cx="1972081" cy="131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22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Money With Databases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B269C-53A6-98F9-CE98-0C38D92AD50C}"/>
              </a:ext>
            </a:extLst>
          </p:cNvPr>
          <p:cNvSpPr txBox="1"/>
          <p:nvPr/>
        </p:nvSpPr>
        <p:spPr>
          <a:xfrm>
            <a:off x="1791299" y="22860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Without organization or attention to purchases/sales, businesses risk losing money!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7C041-6A43-6BB8-8B56-23C35AF1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99" y="3581400"/>
            <a:ext cx="36576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4 Areas Where New Business Owners Shouldn't Be Spending Money - Due">
            <a:extLst>
              <a:ext uri="{FF2B5EF4-FFF2-40B4-BE49-F238E27FC236}">
                <a16:creationId xmlns:a16="http://schemas.microsoft.com/office/drawing/2014/main" id="{545CFDAC-E58F-7413-36C0-740914AA1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538" y="1981200"/>
            <a:ext cx="3683988" cy="196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90260-F55E-8751-F0B7-69796BAD3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77" y="5357812"/>
            <a:ext cx="23145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EC3367D-0491-CC61-62D9-1DF95C701C93}"/>
              </a:ext>
            </a:extLst>
          </p:cNvPr>
          <p:cNvCxnSpPr/>
          <p:nvPr/>
        </p:nvCxnSpPr>
        <p:spPr>
          <a:xfrm>
            <a:off x="5570538" y="4648200"/>
            <a:ext cx="1645920" cy="914400"/>
          </a:xfrm>
          <a:prstGeom prst="bentConnector3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7A1B8E-5569-60B5-2EE4-55B3D46F5627}"/>
              </a:ext>
            </a:extLst>
          </p:cNvPr>
          <p:cNvSpPr txBox="1"/>
          <p:nvPr/>
        </p:nvSpPr>
        <p:spPr>
          <a:xfrm>
            <a:off x="7001864" y="4343697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Data like this can now be used for later queries/analysis!</a:t>
            </a:r>
          </a:p>
        </p:txBody>
      </p:sp>
    </p:spTree>
    <p:extLst>
      <p:ext uri="{BB962C8B-B14F-4D97-AF65-F5344CB8AC3E}">
        <p14:creationId xmlns:p14="http://schemas.microsoft.com/office/powerpoint/2010/main" val="38408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8ADA-FDCC-7EC0-6D36-FDBF5B3C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Conclude…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E35CF-0C12-3586-916C-2A3DBA9E27FB}"/>
              </a:ext>
            </a:extLst>
          </p:cNvPr>
          <p:cNvSpPr txBox="1"/>
          <p:nvPr/>
        </p:nvSpPr>
        <p:spPr>
          <a:xfrm>
            <a:off x="1827212" y="2438400"/>
            <a:ext cx="9296400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SQL is </a:t>
            </a:r>
            <a:r>
              <a:rPr lang="en-US" sz="2400" b="1" dirty="0"/>
              <a:t>powerful</a:t>
            </a:r>
            <a:r>
              <a:rPr lang="en-US" sz="2400" dirty="0"/>
              <a:t> and is the most popular/preferred language for databases worldwide.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Databases have endless capabilities in the field of business/data management and serve as the backbone of modern information systems.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Learning SQL is a valuable skill for anyone involved in data analysis, database administration, and software development!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33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have an endless amount of data…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7315198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Sports data is always used by teams to make the toughest decisions.</a:t>
            </a:r>
          </a:p>
          <a:p>
            <a:r>
              <a:rPr lang="en-US" dirty="0"/>
              <a:t>Teams want to be the best, and if they can’t find their problems, how are they going to fix them?</a:t>
            </a:r>
          </a:p>
          <a:p>
            <a:r>
              <a:rPr lang="en-US" dirty="0"/>
              <a:t>Want to pay players with incentives? Owners set statistical goals that players need to meet in order to make the big bucks!</a:t>
            </a:r>
          </a:p>
          <a:p>
            <a:r>
              <a:rPr lang="en-US" dirty="0"/>
              <a:t>How else can you strategize against other teams? Find their weaknesses within the data!</a:t>
            </a:r>
          </a:p>
          <a:p>
            <a:r>
              <a:rPr lang="en-US" dirty="0"/>
              <a:t>There’s an endless amount of ways data can be used, </a:t>
            </a:r>
            <a:r>
              <a:rPr lang="en-US" b="1" dirty="0"/>
              <a:t>WE NEED 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8E452-3AED-9514-53C4-59AB73D9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12" y="3048000"/>
            <a:ext cx="2554710" cy="17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92E131-42EE-3C3A-87C4-C1A455F6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the 2022 Mariners: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BCBF0-42CA-52FF-4291-C2221D5D2EFA}"/>
              </a:ext>
            </a:extLst>
          </p:cNvPr>
          <p:cNvSpPr txBox="1"/>
          <p:nvPr/>
        </p:nvSpPr>
        <p:spPr>
          <a:xfrm>
            <a:off x="1348769" y="1681393"/>
            <a:ext cx="976396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The Mariners had a breakout season in 2022, making the playoffs for the first time since 2001! Let’s analyze out how they made that happen.</a:t>
            </a:r>
          </a:p>
        </p:txBody>
      </p:sp>
      <p:pic>
        <p:nvPicPr>
          <p:cNvPr id="14" name="Online Media 13" title="Mariners End Their 21 Year Playoff Drought!">
            <a:hlinkClick r:id="" action="ppaction://media"/>
            <a:extLst>
              <a:ext uri="{FF2B5EF4-FFF2-40B4-BE49-F238E27FC236}">
                <a16:creationId xmlns:a16="http://schemas.microsoft.com/office/drawing/2014/main" id="{71C17BD3-FB60-63BA-69F4-7D84BE5BD0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523412" y="3276600"/>
            <a:ext cx="2540000" cy="1435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BC0465-6D28-FB3A-476A-63CE39265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101" y="2590800"/>
            <a:ext cx="6616621" cy="34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74638"/>
            <a:ext cx="10668000" cy="1020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Mariner’s pitching in 2022 was UNSTOPPABLE. Let’s take a look: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2" y="1905000"/>
            <a:ext cx="4495799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join our game_log and pitching_log to show games the Mariners pitched 10+ strikeouts.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8ADA33-91E8-6119-7443-91E40475C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55" y="3429000"/>
            <a:ext cx="4800596" cy="315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A79207-0058-0AFA-D5E2-129ECDD2D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242" y="1676400"/>
            <a:ext cx="2867023" cy="160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aseball player throwing a ball&#10;&#10;Description automatically generated with medium confidence">
            <a:extLst>
              <a:ext uri="{FF2B5EF4-FFF2-40B4-BE49-F238E27FC236}">
                <a16:creationId xmlns:a16="http://schemas.microsoft.com/office/drawing/2014/main" id="{9CE53280-0465-A87C-CA07-3322781C6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9" y="3497721"/>
            <a:ext cx="4086224" cy="2936632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5CACCF1-1F30-1269-5F42-3FA718FF66CC}"/>
              </a:ext>
            </a:extLst>
          </p:cNvPr>
          <p:cNvSpPr/>
          <p:nvPr/>
        </p:nvSpPr>
        <p:spPr>
          <a:xfrm>
            <a:off x="6704012" y="2133600"/>
            <a:ext cx="304800" cy="914400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BCAB140-70B5-429C-F32A-A915FD1E3E19}"/>
              </a:ext>
            </a:extLst>
          </p:cNvPr>
          <p:cNvSpPr/>
          <p:nvPr/>
        </p:nvSpPr>
        <p:spPr>
          <a:xfrm>
            <a:off x="10528295" y="2133600"/>
            <a:ext cx="304800" cy="914400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Mariner’s Success Would Not Go Unnoticed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CED1A-95B3-1D23-B7AF-7BF02A6AF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0015" y="1905000"/>
            <a:ext cx="4571998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When using a join statement with some simple summary queries, we can find the average attendance for games played in Seattle.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10CD57-4E2E-717B-9BF6-16A7B3C29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75" y="1866181"/>
            <a:ext cx="322829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3178C7-6D2F-ECEB-8650-3B3D1D909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59" y="5181600"/>
            <a:ext cx="2981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098F41-3115-09B7-1ABB-F1BABB29F62E}"/>
              </a:ext>
            </a:extLst>
          </p:cNvPr>
          <p:cNvCxnSpPr/>
          <p:nvPr/>
        </p:nvCxnSpPr>
        <p:spPr>
          <a:xfrm>
            <a:off x="8670922" y="4404359"/>
            <a:ext cx="0" cy="64008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0796134-9BFB-B387-946A-30EB00AFF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1" y="3740704"/>
            <a:ext cx="3476625" cy="2607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8C9BBE-AEA2-5205-474F-4F5B66D37537}"/>
              </a:ext>
            </a:extLst>
          </p:cNvPr>
          <p:cNvSpPr txBox="1"/>
          <p:nvPr/>
        </p:nvSpPr>
        <p:spPr>
          <a:xfrm>
            <a:off x="6016508" y="5830568"/>
            <a:ext cx="530882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The Mariners finished top 15 in attendance for 2022!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2DEB-E8F3-79EA-FAD6-09C8008B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427337"/>
            <a:ext cx="9143998" cy="1020762"/>
          </a:xfrm>
        </p:spPr>
        <p:txBody>
          <a:bodyPr/>
          <a:lstStyle/>
          <a:p>
            <a:pPr algn="ctr"/>
            <a:r>
              <a:rPr lang="en-US" dirty="0"/>
              <a:t>Outer Join Queries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26DD5-E878-09E0-D085-FCBBF5081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46815" y="1892297"/>
            <a:ext cx="4419599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Using an outer join, we can find missing data between two tables (ballparks and game_log).</a:t>
            </a:r>
          </a:p>
          <a:p>
            <a:endParaRPr lang="en-US" dirty="0"/>
          </a:p>
        </p:txBody>
      </p:sp>
      <p:pic>
        <p:nvPicPr>
          <p:cNvPr id="6" name="Picture 5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96D38317-4DBF-EF8A-6F5B-C82F5BDF7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276600"/>
            <a:ext cx="5630407" cy="1539564"/>
          </a:xfrm>
          <a:prstGeom prst="rect">
            <a:avLst/>
          </a:prstGeom>
        </p:spPr>
      </p:pic>
      <p:pic>
        <p:nvPicPr>
          <p:cNvPr id="7" name="Picture 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BD3F9EBE-CF93-F7A2-88A5-F69400406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19" y="2971800"/>
            <a:ext cx="3362325" cy="2114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F653D2-7AC9-CD14-1773-41BFAF717399}"/>
              </a:ext>
            </a:extLst>
          </p:cNvPr>
          <p:cNvCxnSpPr/>
          <p:nvPr/>
        </p:nvCxnSpPr>
        <p:spPr>
          <a:xfrm>
            <a:off x="6551612" y="4025897"/>
            <a:ext cx="103447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A09B85-EEFD-4B32-440C-9205B8852D16}"/>
              </a:ext>
            </a:extLst>
          </p:cNvPr>
          <p:cNvSpPr txBox="1"/>
          <p:nvPr/>
        </p:nvSpPr>
        <p:spPr>
          <a:xfrm>
            <a:off x="6932612" y="5257800"/>
            <a:ext cx="5024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results table shows us that we are missing game results for each of these stadiums. This concludes that the Mariners never played a game at those stadiums in 2022!</a:t>
            </a:r>
          </a:p>
        </p:txBody>
      </p:sp>
    </p:spTree>
    <p:extLst>
      <p:ext uri="{BB962C8B-B14F-4D97-AF65-F5344CB8AC3E}">
        <p14:creationId xmlns:p14="http://schemas.microsoft.com/office/powerpoint/2010/main" val="96911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381000"/>
            <a:ext cx="10676777" cy="1020762"/>
          </a:xfrm>
        </p:spPr>
        <p:txBody>
          <a:bodyPr/>
          <a:lstStyle/>
          <a:p>
            <a:r>
              <a:rPr lang="en-US" dirty="0"/>
              <a:t>Keeping Track of Opponent’s On Base Percentage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25A09-7475-3CBC-E4A2-92861B146B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Using a View, we can keep track of daily OBP with the same select statements </a:t>
            </a:r>
            <a:r>
              <a:rPr lang="en-US" sz="2000" b="1" dirty="0"/>
              <a:t>AND </a:t>
            </a:r>
            <a:r>
              <a:rPr lang="en-US" sz="2000" dirty="0"/>
              <a:t>we can use previous views just like any other table to analyze more data!</a:t>
            </a:r>
          </a:p>
          <a:p>
            <a:pPr marL="0" indent="0" algn="ctr">
              <a:buNone/>
            </a:pPr>
            <a:r>
              <a:rPr lang="en-US" sz="2000" dirty="0"/>
              <a:t>I’ve been tasked of checking the daily opponent’s on base percentage and reporting it back to the club house after every game…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213CBD6-0801-139D-D6CC-928A266E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80" y="1828800"/>
            <a:ext cx="434714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0FF272-3A00-B047-CB58-68192BA7834A}"/>
              </a:ext>
            </a:extLst>
          </p:cNvPr>
          <p:cNvCxnSpPr>
            <a:cxnSpLocks/>
          </p:cNvCxnSpPr>
          <p:nvPr/>
        </p:nvCxnSpPr>
        <p:spPr>
          <a:xfrm>
            <a:off x="8913812" y="5029200"/>
            <a:ext cx="0" cy="4572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>
            <a:extLst>
              <a:ext uri="{FF2B5EF4-FFF2-40B4-BE49-F238E27FC236}">
                <a16:creationId xmlns:a16="http://schemas.microsoft.com/office/drawing/2014/main" id="{8C0DD1D1-0397-B1FE-D16B-EA97850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2" y="5667375"/>
            <a:ext cx="51435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Korea-Japan match victory keyword &amp;#39;clear the front of Ohtani&amp;#39;...  0.625 on-base percentage Food of Fear &lt; Baseball &lt; 기사본문 - SPOTV">
            <a:extLst>
              <a:ext uri="{FF2B5EF4-FFF2-40B4-BE49-F238E27FC236}">
                <a16:creationId xmlns:a16="http://schemas.microsoft.com/office/drawing/2014/main" id="{82068B0D-2ED6-A436-DA8E-794AC629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7" y="4498531"/>
            <a:ext cx="2686049" cy="197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0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/>
              <a:t>Importance In </a:t>
            </a:r>
            <a:r>
              <a:rPr lang="en-US" dirty="0"/>
              <a:t>Businesses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B7D75-5577-1882-930F-AA533050E119}"/>
              </a:ext>
            </a:extLst>
          </p:cNvPr>
          <p:cNvSpPr txBox="1"/>
          <p:nvPr/>
        </p:nvSpPr>
        <p:spPr>
          <a:xfrm>
            <a:off x="760412" y="2083330"/>
            <a:ext cx="6857998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Provide a structured way to organize and manage business data.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Allows businesses to personalize customer experience, target marketing campaigns, and enhance satisfaction.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Provide scalability and growth allowing the ability to handle more data as time goes on.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Provide support to management especially with adhering to employee needs.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 descr="A picture containing whole food, local food, natural foods, vegetable&#10;&#10;Description automatically generated">
            <a:extLst>
              <a:ext uri="{FF2B5EF4-FFF2-40B4-BE49-F238E27FC236}">
                <a16:creationId xmlns:a16="http://schemas.microsoft.com/office/drawing/2014/main" id="{55300C10-119A-192F-78E1-E6934AE01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38" y="2667000"/>
            <a:ext cx="3609975" cy="270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Structure In Business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4A6A6D-CB08-8184-857B-19106F1E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2667000"/>
            <a:ext cx="599221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271BB9-E2ED-FD5C-0F96-AB06E58AD65F}"/>
              </a:ext>
            </a:extLst>
          </p:cNvPr>
          <p:cNvSpPr txBox="1"/>
          <p:nvPr/>
        </p:nvSpPr>
        <p:spPr>
          <a:xfrm>
            <a:off x="1370012" y="1803914"/>
            <a:ext cx="4191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Database structure is determined by the needs of a business.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B57AB-4675-4E56-CD9C-3342C186042D}"/>
              </a:ext>
            </a:extLst>
          </p:cNvPr>
          <p:cNvSpPr txBox="1"/>
          <p:nvPr/>
        </p:nvSpPr>
        <p:spPr>
          <a:xfrm>
            <a:off x="1446212" y="2904945"/>
            <a:ext cx="3886200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In the case of opening a small produce store, I need to keep track of lots of data including:</a:t>
            </a:r>
          </a:p>
          <a:p>
            <a:pPr algn="ctr">
              <a:lnSpc>
                <a:spcPct val="90000"/>
              </a:lnSpc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Customers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Employees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Vendors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Vendor Transactions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Customer Transactions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Product Inventory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ctr">
              <a:lnSpc>
                <a:spcPct val="90000"/>
              </a:lnSpc>
            </a:pPr>
            <a:r>
              <a:rPr lang="en-US" sz="2000" dirty="0"/>
              <a:t>And more…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5F5E3-49C6-2FE1-2E4E-045BA72A1889}"/>
              </a:ext>
            </a:extLst>
          </p:cNvPr>
          <p:cNvSpPr txBox="1"/>
          <p:nvPr/>
        </p:nvSpPr>
        <p:spPr>
          <a:xfrm>
            <a:off x="6042518" y="1796281"/>
            <a:ext cx="5486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It’s also important to make proper relationships between tables: 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234</TotalTime>
  <Words>616</Words>
  <Application>Microsoft Office PowerPoint</Application>
  <PresentationFormat>Custom</PresentationFormat>
  <Paragraphs>55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Consolas</vt:lpstr>
      <vt:lpstr>Corbel</vt:lpstr>
      <vt:lpstr>Chalkboard 16x9</vt:lpstr>
      <vt:lpstr>Using SQL Queries</vt:lpstr>
      <vt:lpstr>Sports have an endless amount of data…</vt:lpstr>
      <vt:lpstr>Looking at the 2022 Mariners:</vt:lpstr>
      <vt:lpstr>Mariner’s pitching in 2022 was UNSTOPPABLE. Let’s take a look:</vt:lpstr>
      <vt:lpstr>Mariner’s Success Would Not Go Unnoticed</vt:lpstr>
      <vt:lpstr>Outer Join Queries </vt:lpstr>
      <vt:lpstr>Keeping Track of Opponent’s On Base Percentage</vt:lpstr>
      <vt:lpstr>Database Importance In Businesses</vt:lpstr>
      <vt:lpstr>Database Structure In Business</vt:lpstr>
      <vt:lpstr>A Business Can’t Run Without Employees!</vt:lpstr>
      <vt:lpstr>Managing Money With Databases</vt:lpstr>
      <vt:lpstr>To Conclude…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Bennett’s MySQL Portfolio</dc:title>
  <dc:creator>Bennett Fife</dc:creator>
  <cp:lastModifiedBy>Bennett Fife</cp:lastModifiedBy>
  <cp:revision>2</cp:revision>
  <dcterms:created xsi:type="dcterms:W3CDTF">2023-06-09T13:03:55Z</dcterms:created>
  <dcterms:modified xsi:type="dcterms:W3CDTF">2023-06-25T00:02:59Z</dcterms:modified>
</cp:coreProperties>
</file>